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58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94599"/>
  </p:normalViewPr>
  <p:slideViewPr>
    <p:cSldViewPr snapToGrid="0">
      <p:cViewPr varScale="1">
        <p:scale>
          <a:sx n="99" d="100"/>
          <a:sy n="99" d="100"/>
        </p:scale>
        <p:origin x="1056" y="184"/>
      </p:cViewPr>
      <p:guideLst/>
    </p:cSldViewPr>
  </p:slideViewPr>
  <p:notesTextViewPr>
    <p:cViewPr>
      <p:scale>
        <a:sx n="1" d="1"/>
        <a:sy n="1" d="1"/>
      </p:scale>
      <p:origin x="0" y="-608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A4E67F-E34B-024C-BC9A-6FABEBF6B439}" type="datetimeFigureOut">
              <a:rPr lang="en-US" smtClean="0"/>
              <a:t>8/16/23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7E82EE-0696-DC4A-A173-9AA340F0AD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36965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Arrows illustrate </a:t>
            </a:r>
          </a:p>
          <a:p>
            <a:endParaRPr lang="en-US" dirty="0"/>
          </a:p>
          <a:p>
            <a:r>
              <a:rPr lang="en-US" dirty="0"/>
              <a:t>You can think of The UUPP process as a sort of scaffolding that starts at the bottom and builds consistently higher levels of capability. Foundational to the overall process starts with our own individual work</a:t>
            </a:r>
          </a:p>
          <a:p>
            <a:endParaRPr lang="en-US" dirty="0"/>
          </a:p>
          <a:p>
            <a:r>
              <a:rPr lang="en-US" dirty="0"/>
              <a:t>The scaffolding to build a deeper understanding our ourselves and our connection to each other and the power and potential that results from that. 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Individual – ”Change at the YOU-suite” - build self-awareness, understand beliefs, getting very clear and intentional about values, purpose, </a:t>
            </a:r>
          </a:p>
          <a:p>
            <a:endParaRPr lang="en-US" dirty="0"/>
          </a:p>
          <a:p>
            <a:r>
              <a:rPr lang="en-US" dirty="0"/>
              <a:t>Understanding our selves prepares us to be more present to create space for understanding others, it </a:t>
            </a:r>
            <a:r>
              <a:rPr lang="en-US" dirty="0" err="1"/>
              <a:t>als</a:t>
            </a:r>
            <a:r>
              <a:rPr lang="en-US" dirty="0"/>
              <a:t> builds our courage and confidence so we are better prepared to have hard conversations, make decisions, be more authentic and vulnerable,</a:t>
            </a:r>
          </a:p>
          <a:p>
            <a:r>
              <a:rPr lang="en-US" dirty="0"/>
              <a:t>Which leads to psychological safety, engendering trust and connection, which leads to 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A1D497F-16FC-A242-B85E-C7CB92FABD2F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2612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BADCE2-051B-86DC-2AC9-B4693BCA5B0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2A65BAF-0586-A077-BB64-87468AC226C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01207D0-6A91-01A8-ABA4-A3BFBC8DFC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7C1DA9-C2C0-A446-B484-F8B1D2286B73}" type="datetimeFigureOut">
              <a:rPr lang="en-US" smtClean="0"/>
              <a:t>8/16/23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BCDD19-6E6C-F5BC-FEA1-5D7F7E0C99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187B7CD-1D33-43E3-452A-3B480098A5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BC4BD-AB43-6A4F-8B05-25A9D06971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73862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5982DE-F0F3-5C6B-7173-AC85B565A7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8F8280B-20AD-03F5-2B63-C73F1F4C309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51BE4D0-D0AD-43BF-5913-68B395D102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7C1DA9-C2C0-A446-B484-F8B1D2286B73}" type="datetimeFigureOut">
              <a:rPr lang="en-US" smtClean="0"/>
              <a:t>8/16/23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ADB482-840F-C35B-8CC7-262405968A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A386341-83A5-9693-5814-441A5DEAD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BC4BD-AB43-6A4F-8B05-25A9D06971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50798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A28CE76-1FB5-1B39-11CB-5B5251B0758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7E8E483-A2C6-D412-6D8C-5E8A90DB128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C6F17D8-9A45-587F-CA93-F9C1396034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7C1DA9-C2C0-A446-B484-F8B1D2286B73}" type="datetimeFigureOut">
              <a:rPr lang="en-US" smtClean="0"/>
              <a:t>8/16/23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56E215D-5D1B-20B4-37EF-0A11F77D05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26F8A1-D73B-B96E-50C2-085960F00F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BC4BD-AB43-6A4F-8B05-25A9D06971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36548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6F3B7C-3048-1D00-9401-74537B4D0D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5D5E84A-0446-3C86-414B-B3ABF0FB575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65D1AAE-DBC6-1F7A-8781-8825DE7C83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7C1DA9-C2C0-A446-B484-F8B1D2286B73}" type="datetimeFigureOut">
              <a:rPr lang="en-US" smtClean="0"/>
              <a:t>8/16/23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C41E129-0D0B-C778-4414-FEC1D1DDCF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8A04E7-2D9C-EE6A-4127-35D9C4200A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BC4BD-AB43-6A4F-8B05-25A9D06971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60922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761F33-4714-EBCA-1DDF-B63DDE9091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1E17542-240D-008B-D5BC-AD6AAEB0255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7FF4DA-A054-E08F-AABF-D1E6BD3E5D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7C1DA9-C2C0-A446-B484-F8B1D2286B73}" type="datetimeFigureOut">
              <a:rPr lang="en-US" smtClean="0"/>
              <a:t>8/16/23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FA9C138-E056-A278-7429-5432CB14BE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584CFB-39DD-E34B-99A3-12C3D9017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BC4BD-AB43-6A4F-8B05-25A9D06971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67496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F96D03-3E42-AC3C-ED41-97E880B2F5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030F976-FB1F-5B3D-925B-A1B1530F525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92B4053-BE6D-E683-B80C-412CC54DD0B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7F6612F-68F3-F1C8-01C5-858A007115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7C1DA9-C2C0-A446-B484-F8B1D2286B73}" type="datetimeFigureOut">
              <a:rPr lang="en-US" smtClean="0"/>
              <a:t>8/16/23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BEC7AE9-6112-7B15-4DFF-304F4D7C30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49FDE7C-564A-C743-F98C-12ED023CAB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BC4BD-AB43-6A4F-8B05-25A9D06971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72660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1175F5-A4CA-1B59-263B-C8F9420740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F1A5BE2-5E4C-A642-4D99-2D16B9AA383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1161732-CD59-1A3C-A11D-0195972C6D2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9DFE586-D8B3-2ABD-9597-EFEB4534214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10992E4-B05C-6EF0-3F3C-D8303734DA5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D7C9234-F017-DA12-3A79-C736EBB09A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7C1DA9-C2C0-A446-B484-F8B1D2286B73}" type="datetimeFigureOut">
              <a:rPr lang="en-US" smtClean="0"/>
              <a:t>8/16/23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6B30C04-C0DC-8A97-347B-FFF2998B4A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C324CE2-0BFD-BE7C-62D3-866C7A0D5D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BC4BD-AB43-6A4F-8B05-25A9D06971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16663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AA88C2-DC2F-EE23-904C-27B96073F0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D0FE781-DC24-7A72-0EE7-36A63B7A8C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7C1DA9-C2C0-A446-B484-F8B1D2286B73}" type="datetimeFigureOut">
              <a:rPr lang="en-US" smtClean="0"/>
              <a:t>8/16/23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92A2AF1-60FD-D417-13B6-91264DEAC8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7E2917-CE73-21E1-FEDE-C910B154F8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BC4BD-AB43-6A4F-8B05-25A9D06971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11360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8479283-DBC3-C732-B491-E27D646CA5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7C1DA9-C2C0-A446-B484-F8B1D2286B73}" type="datetimeFigureOut">
              <a:rPr lang="en-US" smtClean="0"/>
              <a:t>8/16/23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A882916-72CF-103A-D3F9-2BA240A571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2CC3464-D97D-4A4E-E728-78DEE72E67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BC4BD-AB43-6A4F-8B05-25A9D06971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66622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3057A9-D149-FBCC-A76B-D4F3B64607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7DADCAA-54A8-60F9-D691-650F6232CA9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F6D576F-8785-A509-3C5C-5C8C94974B1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7478901-6A3F-9AF5-4E44-068FD63498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7C1DA9-C2C0-A446-B484-F8B1D2286B73}" type="datetimeFigureOut">
              <a:rPr lang="en-US" smtClean="0"/>
              <a:t>8/16/23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53A0647-3439-D5E2-FC17-5A5C6C5DDE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592BD42-7E58-68CC-D95E-5173AC126C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BC4BD-AB43-6A4F-8B05-25A9D06971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74267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37FB59-F153-7177-0867-38474B0B89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02005B8-5EBB-9D3C-81A4-B3CEB478A38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E0068E-1E91-8A99-EA22-12265512563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5DFD54D-F3C5-8A68-CDAA-B3C04547F8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7C1DA9-C2C0-A446-B484-F8B1D2286B73}" type="datetimeFigureOut">
              <a:rPr lang="en-US" smtClean="0"/>
              <a:t>8/16/23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80D2B9F-3AF3-39DF-7CA7-A11421478B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4111D44-10FF-1413-0137-DE4AFA4823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BC4BD-AB43-6A4F-8B05-25A9D06971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50228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FF61594-990B-97EA-9790-519709BDC0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8DA2693-122A-3BA1-C236-BB204F9A45B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AB4E3A9-F0CB-3907-2189-39BA6A27648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7C1DA9-C2C0-A446-B484-F8B1D2286B73}" type="datetimeFigureOut">
              <a:rPr lang="en-US" smtClean="0"/>
              <a:t>8/16/23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9FDF879-1492-60B0-505F-0BC80B22AC0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4762286-97A9-1E99-530A-C0DAC89EB12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EBC4BD-AB43-6A4F-8B05-25A9D06971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54611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55B2D7-EB6B-DDE3-59FB-7459417F7B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98182" y="381000"/>
            <a:ext cx="10003218" cy="1600124"/>
          </a:xfrm>
        </p:spPr>
        <p:txBody>
          <a:bodyPr>
            <a:normAutofit/>
          </a:bodyPr>
          <a:lstStyle/>
          <a:p>
            <a:r>
              <a:rPr lang="en-US" dirty="0"/>
              <a:t>The U</a:t>
            </a:r>
            <a:r>
              <a:rPr lang="en-US" baseline="30000" dirty="0"/>
              <a:t>2</a:t>
            </a:r>
            <a:r>
              <a:rPr lang="en-US" dirty="0"/>
              <a:t>P</a:t>
            </a:r>
            <a:r>
              <a:rPr lang="en-US" baseline="30000" dirty="0"/>
              <a:t>2</a:t>
            </a:r>
            <a:r>
              <a:rPr lang="en-US" dirty="0"/>
              <a:t> Process </a:t>
            </a:r>
            <a:br>
              <a:rPr lang="en-US" dirty="0"/>
            </a:br>
            <a:r>
              <a:rPr lang="en-US" dirty="0"/>
              <a:t>	</a:t>
            </a:r>
            <a:r>
              <a:rPr lang="en-US" sz="3000" dirty="0"/>
              <a:t>Unleash Untapped Power and Potential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E5C9B75-21A4-CD2B-9F56-A55C5667D58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72090" y="2514600"/>
            <a:ext cx="8447819" cy="4143777"/>
          </a:xfrm>
        </p:spPr>
        <p:txBody>
          <a:bodyPr>
            <a:normAutofit/>
          </a:bodyPr>
          <a:lstStyle/>
          <a:p>
            <a:pPr marL="2654046" lvl="7" indent="-285750" defTabSz="676656">
              <a:lnSpc>
                <a:spcPct val="200000"/>
              </a:lnSpc>
              <a:spcBef>
                <a:spcPts val="370"/>
              </a:spcBef>
              <a:buFont typeface="Wingdings" pitchFamily="2" charset="2"/>
              <a:buChar char="Ø"/>
            </a:pPr>
            <a:r>
              <a:rPr lang="en-US" sz="1480" kern="1200" dirty="0">
                <a:latin typeface="+mn-lt"/>
                <a:ea typeface="+mn-ea"/>
                <a:cs typeface="+mn-cs"/>
              </a:rPr>
              <a:t>Unleashing power and potential</a:t>
            </a:r>
          </a:p>
          <a:p>
            <a:pPr marL="2315718" lvl="6" indent="-285750" defTabSz="676656">
              <a:lnSpc>
                <a:spcPct val="200000"/>
              </a:lnSpc>
              <a:spcBef>
                <a:spcPts val="370"/>
              </a:spcBef>
              <a:buFont typeface="Wingdings" pitchFamily="2" charset="2"/>
              <a:buChar char="Ø"/>
            </a:pPr>
            <a:r>
              <a:rPr lang="en-US" sz="1480" kern="1200" dirty="0">
                <a:latin typeface="+mn-lt"/>
                <a:ea typeface="+mn-ea"/>
                <a:cs typeface="+mn-cs"/>
              </a:rPr>
              <a:t>Safety, trust and connection</a:t>
            </a:r>
          </a:p>
          <a:p>
            <a:pPr marL="1977390" lvl="5" indent="-285750" defTabSz="676656">
              <a:lnSpc>
                <a:spcPct val="200000"/>
              </a:lnSpc>
              <a:spcBef>
                <a:spcPts val="370"/>
              </a:spcBef>
              <a:buFont typeface="Wingdings" pitchFamily="2" charset="2"/>
              <a:buChar char="Ø"/>
            </a:pPr>
            <a:r>
              <a:rPr lang="en-US" sz="1480" kern="1200" dirty="0">
                <a:latin typeface="+mn-lt"/>
                <a:ea typeface="+mn-ea"/>
                <a:cs typeface="+mn-cs"/>
              </a:rPr>
              <a:t>Authenticity and vulnerability</a:t>
            </a:r>
          </a:p>
          <a:p>
            <a:pPr marL="1639062" lvl="4" indent="-285750" defTabSz="676656">
              <a:lnSpc>
                <a:spcPct val="200000"/>
              </a:lnSpc>
              <a:spcBef>
                <a:spcPts val="370"/>
              </a:spcBef>
              <a:buClr>
                <a:schemeClr val="tx1"/>
              </a:buClr>
              <a:buFont typeface="Wingdings" pitchFamily="2" charset="2"/>
              <a:buChar char="Ø"/>
            </a:pPr>
            <a:r>
              <a:rPr lang="en-US" sz="1480" kern="1200" dirty="0">
                <a:latin typeface="+mn-lt"/>
                <a:ea typeface="+mn-ea"/>
                <a:cs typeface="+mn-cs"/>
              </a:rPr>
              <a:t>Courage and confidence</a:t>
            </a:r>
          </a:p>
          <a:p>
            <a:pPr marL="1300734" lvl="3" indent="-285750" defTabSz="676656">
              <a:lnSpc>
                <a:spcPct val="200000"/>
              </a:lnSpc>
              <a:spcBef>
                <a:spcPts val="370"/>
              </a:spcBef>
              <a:buClr>
                <a:schemeClr val="tx1"/>
              </a:buClr>
              <a:buFont typeface="Wingdings" pitchFamily="2" charset="2"/>
              <a:buChar char="Ø"/>
            </a:pPr>
            <a:r>
              <a:rPr lang="en-US" sz="1480" kern="1200" dirty="0">
                <a:latin typeface="+mn-lt"/>
                <a:ea typeface="+mn-ea"/>
                <a:cs typeface="+mn-cs"/>
              </a:rPr>
              <a:t>Understanding ourselves</a:t>
            </a:r>
          </a:p>
          <a:p>
            <a:pPr marL="962406" lvl="2" indent="-285750" defTabSz="676656">
              <a:lnSpc>
                <a:spcPct val="200000"/>
              </a:lnSpc>
              <a:spcBef>
                <a:spcPts val="370"/>
              </a:spcBef>
              <a:buClr>
                <a:schemeClr val="tx1"/>
              </a:buClr>
              <a:buFont typeface="Wingdings" pitchFamily="2" charset="2"/>
              <a:buChar char="Ø"/>
            </a:pPr>
            <a:r>
              <a:rPr lang="en-US" sz="1480" kern="1200" dirty="0">
                <a:latin typeface="+mn-lt"/>
                <a:ea typeface="+mn-ea"/>
                <a:cs typeface="+mn-cs"/>
              </a:rPr>
              <a:t>Individual inner work </a:t>
            </a:r>
            <a:endParaRPr lang="en-US" dirty="0"/>
          </a:p>
        </p:txBody>
      </p:sp>
      <p:sp>
        <p:nvSpPr>
          <p:cNvPr id="4" name="Up Arrow 3">
            <a:extLst>
              <a:ext uri="{FF2B5EF4-FFF2-40B4-BE49-F238E27FC236}">
                <a16:creationId xmlns:a16="http://schemas.microsoft.com/office/drawing/2014/main" id="{A6FB3BA3-89B8-7109-AD70-A54EA8BD4A9F}"/>
              </a:ext>
            </a:extLst>
          </p:cNvPr>
          <p:cNvSpPr/>
          <p:nvPr/>
        </p:nvSpPr>
        <p:spPr>
          <a:xfrm>
            <a:off x="1952105" y="2658590"/>
            <a:ext cx="363124" cy="2839724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Curved Up Arrow 5">
            <a:extLst>
              <a:ext uri="{FF2B5EF4-FFF2-40B4-BE49-F238E27FC236}">
                <a16:creationId xmlns:a16="http://schemas.microsoft.com/office/drawing/2014/main" id="{6D388600-497F-36CB-0C50-D7B86C6D8906}"/>
              </a:ext>
            </a:extLst>
          </p:cNvPr>
          <p:cNvSpPr/>
          <p:nvPr/>
        </p:nvSpPr>
        <p:spPr>
          <a:xfrm rot="16200000">
            <a:off x="5286385" y="5014321"/>
            <a:ext cx="819623" cy="468521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7" name="Curved Up Arrow 6">
            <a:extLst>
              <a:ext uri="{FF2B5EF4-FFF2-40B4-BE49-F238E27FC236}">
                <a16:creationId xmlns:a16="http://schemas.microsoft.com/office/drawing/2014/main" id="{4AF1E63E-39AA-9DA0-3B83-C347769D8A4D}"/>
              </a:ext>
            </a:extLst>
          </p:cNvPr>
          <p:cNvSpPr/>
          <p:nvPr/>
        </p:nvSpPr>
        <p:spPr>
          <a:xfrm rot="16200000">
            <a:off x="5809266" y="4528648"/>
            <a:ext cx="819624" cy="468521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8" name="Curved Up Arrow 7">
            <a:extLst>
              <a:ext uri="{FF2B5EF4-FFF2-40B4-BE49-F238E27FC236}">
                <a16:creationId xmlns:a16="http://schemas.microsoft.com/office/drawing/2014/main" id="{F24C72A7-BCB4-37A5-A235-F1292F3E622A}"/>
              </a:ext>
            </a:extLst>
          </p:cNvPr>
          <p:cNvSpPr/>
          <p:nvPr/>
        </p:nvSpPr>
        <p:spPr>
          <a:xfrm rot="16200000">
            <a:off x="6330771" y="4068199"/>
            <a:ext cx="819624" cy="468521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9" name="Curved Up Arrow 8">
            <a:extLst>
              <a:ext uri="{FF2B5EF4-FFF2-40B4-BE49-F238E27FC236}">
                <a16:creationId xmlns:a16="http://schemas.microsoft.com/office/drawing/2014/main" id="{05077163-9BA5-3B60-F6C2-922588F35847}"/>
              </a:ext>
            </a:extLst>
          </p:cNvPr>
          <p:cNvSpPr/>
          <p:nvPr/>
        </p:nvSpPr>
        <p:spPr>
          <a:xfrm rot="16200000">
            <a:off x="6799293" y="3478851"/>
            <a:ext cx="819624" cy="468521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0" name="Curved Up Arrow 9">
            <a:extLst>
              <a:ext uri="{FF2B5EF4-FFF2-40B4-BE49-F238E27FC236}">
                <a16:creationId xmlns:a16="http://schemas.microsoft.com/office/drawing/2014/main" id="{046D56DB-C4BD-89B7-4830-5E1C7FF08164}"/>
              </a:ext>
            </a:extLst>
          </p:cNvPr>
          <p:cNvSpPr/>
          <p:nvPr/>
        </p:nvSpPr>
        <p:spPr>
          <a:xfrm rot="16200000">
            <a:off x="7267816" y="2945374"/>
            <a:ext cx="819624" cy="468521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D0A2D84-804B-1F2F-0953-4DC701520ED1}"/>
              </a:ext>
            </a:extLst>
          </p:cNvPr>
          <p:cNvSpPr txBox="1"/>
          <p:nvPr/>
        </p:nvSpPr>
        <p:spPr>
          <a:xfrm>
            <a:off x="50245" y="2224758"/>
            <a:ext cx="36436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Increase Organizational Effectiveness</a:t>
            </a:r>
          </a:p>
        </p:txBody>
      </p:sp>
      <p:sp>
        <p:nvSpPr>
          <p:cNvPr id="12" name="Up Arrow 11">
            <a:extLst>
              <a:ext uri="{FF2B5EF4-FFF2-40B4-BE49-F238E27FC236}">
                <a16:creationId xmlns:a16="http://schemas.microsoft.com/office/drawing/2014/main" id="{F64C50DA-FF3B-19DD-1CC2-7060606389FA}"/>
              </a:ext>
            </a:extLst>
          </p:cNvPr>
          <p:cNvSpPr/>
          <p:nvPr/>
        </p:nvSpPr>
        <p:spPr>
          <a:xfrm rot="5400000">
            <a:off x="4468223" y="4555610"/>
            <a:ext cx="363124" cy="3607108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3FEC8BA-C0B6-8A2E-EA0E-08A312EC6487}"/>
              </a:ext>
            </a:extLst>
          </p:cNvPr>
          <p:cNvSpPr txBox="1"/>
          <p:nvPr/>
        </p:nvSpPr>
        <p:spPr>
          <a:xfrm>
            <a:off x="3053565" y="5822537"/>
            <a:ext cx="29312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Increase power and potential</a:t>
            </a:r>
          </a:p>
        </p:txBody>
      </p:sp>
    </p:spTree>
    <p:extLst>
      <p:ext uri="{BB962C8B-B14F-4D97-AF65-F5344CB8AC3E}">
        <p14:creationId xmlns:p14="http://schemas.microsoft.com/office/powerpoint/2010/main" val="32972445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5925"/>
    </mc:Choice>
    <mc:Fallback xmlns="">
      <p:transition spd="slow" advTm="55925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</TotalTime>
  <Words>182</Words>
  <Application>Microsoft Macintosh PowerPoint</Application>
  <PresentationFormat>Widescreen</PresentationFormat>
  <Paragraphs>21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Wingdings</vt:lpstr>
      <vt:lpstr>Office Theme</vt:lpstr>
      <vt:lpstr>The U2P2 Process   Unleash Untapped Power and Potential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Teri Swope</dc:creator>
  <cp:lastModifiedBy>Teri Swope</cp:lastModifiedBy>
  <cp:revision>1</cp:revision>
  <dcterms:created xsi:type="dcterms:W3CDTF">2023-08-16T21:20:10Z</dcterms:created>
  <dcterms:modified xsi:type="dcterms:W3CDTF">2023-08-16T21:37:39Z</dcterms:modified>
</cp:coreProperties>
</file>